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3" r:id="rId1"/>
  </p:sldMasterIdLst>
  <p:notesMasterIdLst>
    <p:notesMasterId r:id="rId13"/>
  </p:notesMasterIdLst>
  <p:sldIdLst>
    <p:sldId id="288" r:id="rId2"/>
    <p:sldId id="325" r:id="rId3"/>
    <p:sldId id="329" r:id="rId4"/>
    <p:sldId id="330" r:id="rId5"/>
    <p:sldId id="331" r:id="rId6"/>
    <p:sldId id="334" r:id="rId7"/>
    <p:sldId id="332" r:id="rId8"/>
    <p:sldId id="333" r:id="rId9"/>
    <p:sldId id="294" r:id="rId10"/>
    <p:sldId id="324" r:id="rId11"/>
    <p:sldId id="327" r:id="rId12"/>
  </p:sldIdLst>
  <p:sldSz cx="9906000" cy="6858000" type="A4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B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/>
    <p:restoredTop sz="84515" autoAdjust="0"/>
  </p:normalViewPr>
  <p:slideViewPr>
    <p:cSldViewPr snapToGrid="0" snapToObjects="1">
      <p:cViewPr>
        <p:scale>
          <a:sx n="100" d="100"/>
          <a:sy n="100" d="100"/>
        </p:scale>
        <p:origin x="-784" y="-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2" y="0"/>
            <a:ext cx="3036966" cy="4638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006475" y="693737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dt" idx="10"/>
          </p:nvPr>
        </p:nvSpPr>
        <p:spPr>
          <a:xfrm>
            <a:off x="3973433" y="0"/>
            <a:ext cx="3036965" cy="4638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2" y="8863771"/>
            <a:ext cx="3036966" cy="46236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973433" y="8863771"/>
            <a:ext cx="3036965" cy="462367"/>
          </a:xfrm>
          <a:prstGeom prst="rect">
            <a:avLst/>
          </a:prstGeom>
          <a:noFill/>
          <a:ln>
            <a:noFill/>
          </a:ln>
        </p:spPr>
        <p:txBody>
          <a:bodyPr lIns="91200" tIns="45600" rIns="91200" bIns="456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720074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934833" y="4393232"/>
            <a:ext cx="5140741" cy="42430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93738"/>
            <a:ext cx="5010150" cy="3468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69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104775" y="28576"/>
            <a:ext cx="8115300" cy="60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104773" y="962025"/>
            <a:ext cx="9629774" cy="50006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00025" marR="0" lvl="0" indent="-98425" algn="l" rtl="0">
              <a:spcBef>
                <a:spcPts val="120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33400" marR="0" lvl="1" indent="-215900" algn="l" rtl="0">
              <a:spcBef>
                <a:spcPts val="600"/>
              </a:spcBef>
              <a:buClr>
                <a:schemeClr val="accent2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762000" marR="0" lvl="2" indent="-13970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47750" marR="0" lvl="3" indent="-17780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–"/>
              <a:defRPr sz="1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257300" marR="0" lvl="4" indent="-12065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»"/>
              <a:defRPr sz="1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hape 23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495300" y="3905250"/>
            <a:ext cx="7581899" cy="4857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1200"/>
              </a:spcBef>
              <a:buClr>
                <a:schemeClr val="accent2"/>
              </a:buClr>
              <a:buFont typeface="Noto Sans Symbols"/>
              <a:buNone/>
              <a:defRPr sz="18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ctr" rtl="0">
              <a:spcBef>
                <a:spcPts val="600"/>
              </a:spcBef>
              <a:buClr>
                <a:schemeClr val="accent2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ctrTitle"/>
          </p:nvPr>
        </p:nvSpPr>
        <p:spPr>
          <a:xfrm>
            <a:off x="504825" y="2800350"/>
            <a:ext cx="7581899" cy="981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sz="4000" b="1" i="0" u="none" strike="noStrike" cap="small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Shape 27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82506" y="2139950"/>
            <a:ext cx="8420099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sz="2400" b="1" i="0" u="none" strike="noStrike" cap="small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82506" y="3773487"/>
            <a:ext cx="84200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28600" algn="l" rtl="0">
              <a:spcBef>
                <a:spcPts val="120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buClr>
                <a:schemeClr val="accent2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300"/>
              </a:spcBef>
              <a:buClr>
                <a:schemeClr val="accent2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grpSp>
        <p:nvGrpSpPr>
          <p:cNvPr id="30" name="Shape 30"/>
          <p:cNvGrpSpPr/>
          <p:nvPr/>
        </p:nvGrpSpPr>
        <p:grpSpPr>
          <a:xfrm>
            <a:off x="0" y="3550477"/>
            <a:ext cx="9620249" cy="78625"/>
            <a:chOff x="0" y="645352"/>
            <a:chExt cx="9620249" cy="78625"/>
          </a:xfrm>
        </p:grpSpPr>
        <p:sp>
          <p:nvSpPr>
            <p:cNvPr id="31" name="Shape 31"/>
            <p:cNvSpPr/>
            <p:nvPr/>
          </p:nvSpPr>
          <p:spPr>
            <a:xfrm>
              <a:off x="0" y="645352"/>
              <a:ext cx="9620249" cy="17573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2" name="Shape 32"/>
            <p:cNvSpPr/>
            <p:nvPr/>
          </p:nvSpPr>
          <p:spPr>
            <a:xfrm>
              <a:off x="0" y="662570"/>
              <a:ext cx="9620249" cy="8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3" name="Shape 33"/>
            <p:cNvSpPr/>
            <p:nvPr/>
          </p:nvSpPr>
          <p:spPr>
            <a:xfrm>
              <a:off x="0" y="671210"/>
              <a:ext cx="9620249" cy="175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688785"/>
              <a:ext cx="9620249" cy="175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5" name="Shape 35"/>
            <p:cNvSpPr/>
            <p:nvPr/>
          </p:nvSpPr>
          <p:spPr>
            <a:xfrm>
              <a:off x="0" y="706404"/>
              <a:ext cx="9620249" cy="175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Shape 37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104775" y="28576"/>
            <a:ext cx="8115300" cy="60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hape 40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/>
        <p:spPr>
          <a:xfrm>
            <a:off x="1588" y="1588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04773" y="962025"/>
            <a:ext cx="9629774" cy="50006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00025" marR="0" lvl="0" indent="-98425" algn="l" rtl="0">
              <a:spcBef>
                <a:spcPts val="120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33400" marR="0" lvl="1" indent="-215900" algn="l" rtl="0">
              <a:spcBef>
                <a:spcPts val="600"/>
              </a:spcBef>
              <a:buClr>
                <a:schemeClr val="accent2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762000" marR="0" lvl="2" indent="-13970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047750" marR="0" lvl="3" indent="-17780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–"/>
              <a:defRPr sz="1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257300" marR="0" lvl="4" indent="-120650" algn="l" rtl="0">
              <a:spcBef>
                <a:spcPts val="300"/>
              </a:spcBef>
              <a:buClr>
                <a:schemeClr val="accent2"/>
              </a:buClr>
              <a:buSzPct val="100000"/>
              <a:buFont typeface="Arial"/>
              <a:buChar char="»"/>
              <a:defRPr sz="1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/>
          <p:nvPr/>
        </p:nvSpPr>
        <p:spPr>
          <a:xfrm>
            <a:off x="104775" y="6464369"/>
            <a:ext cx="9515476" cy="457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" name="Shape 13"/>
          <p:cNvSpPr/>
          <p:nvPr/>
        </p:nvSpPr>
        <p:spPr>
          <a:xfrm>
            <a:off x="122367" y="6464369"/>
            <a:ext cx="2953052" cy="27699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1200" b="1" cap="small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104773" y="662570"/>
            <a:ext cx="9515476" cy="45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104775" y="28576"/>
            <a:ext cx="8115300" cy="60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/>
          <p:nvPr/>
        </p:nvSpPr>
        <p:spPr>
          <a:xfrm>
            <a:off x="7210425" y="6497682"/>
            <a:ext cx="2598737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9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Page </a:t>
            </a:r>
            <a:fld id="{00000000-1234-1234-1234-123412341234}" type="slidenum">
              <a:rPr lang="en-US" sz="9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9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8" name="Picture 17" descr="ace.jpg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048" y="0"/>
            <a:ext cx="1160201" cy="662170"/>
          </a:xfrm>
          <a:prstGeom prst="rect">
            <a:avLst/>
          </a:prstGeom>
          <a:effectLst/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package" Target="../embeddings/Microsoft_Word_Document2.docx"/><Relationship Id="rId5" Type="http://schemas.openxmlformats.org/officeDocument/2006/relationships/image" Target="../media/image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package" Target="../embeddings/Microsoft_Word_Document3.docx"/><Relationship Id="rId5" Type="http://schemas.openxmlformats.org/officeDocument/2006/relationships/image" Target="../media/image10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package" Target="../embeddings/Microsoft_Word_Document4.docx"/><Relationship Id="rId5" Type="http://schemas.openxmlformats.org/officeDocument/2006/relationships/image" Target="../media/image13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package" Target="../embeddings/Microsoft_Word_Document5.docx"/><Relationship Id="rId5" Type="http://schemas.openxmlformats.org/officeDocument/2006/relationships/image" Target="../media/image14.png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061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67200"/>
            <a:ext cx="9906000" cy="2590800"/>
          </a:xfrm>
          <a:prstGeom prst="rect">
            <a:avLst/>
          </a:prstGeom>
        </p:spPr>
      </p:pic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62857" y="1370528"/>
            <a:ext cx="9228667" cy="1304925"/>
          </a:xfrm>
        </p:spPr>
        <p:txBody>
          <a:bodyPr/>
          <a:lstStyle/>
          <a:p>
            <a:r>
              <a:rPr lang="en-US" dirty="0" smtClean="0"/>
              <a:t>Presentation for IITA </a:t>
            </a:r>
            <a:r>
              <a:rPr lang="mr-IN" dirty="0" smtClean="0"/>
              <a:t>–</a:t>
            </a:r>
            <a:r>
              <a:rPr lang="en-US" dirty="0" smtClean="0"/>
              <a:t> BA</a:t>
            </a:r>
            <a:br>
              <a:rPr lang="en-US" dirty="0" smtClean="0"/>
            </a:br>
            <a:r>
              <a:rPr lang="en-US" dirty="0" smtClean="0"/>
              <a:t>Annual Review Meeting</a:t>
            </a:r>
            <a:endParaRPr lang="en-US" dirty="0"/>
          </a:p>
        </p:txBody>
      </p:sp>
      <p:sp>
        <p:nvSpPr>
          <p:cNvPr id="10" name="Subtitle 1"/>
          <p:cNvSpPr>
            <a:spLocks noGrp="1"/>
          </p:cNvSpPr>
          <p:nvPr>
            <p:ph type="subTitle" idx="1"/>
          </p:nvPr>
        </p:nvSpPr>
        <p:spPr>
          <a:xfrm>
            <a:off x="1162051" y="3308350"/>
            <a:ext cx="7581899" cy="1111250"/>
          </a:xfrm>
        </p:spPr>
        <p:txBody>
          <a:bodyPr/>
          <a:lstStyle/>
          <a:p>
            <a:r>
              <a:rPr lang="en-US" dirty="0" smtClean="0"/>
              <a:t>Abbie Morris</a:t>
            </a:r>
          </a:p>
          <a:p>
            <a:r>
              <a:rPr lang="en-US" dirty="0" smtClean="0"/>
              <a:t>29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smtClean="0"/>
              <a:t>June 2017</a:t>
            </a:r>
            <a:endParaRPr lang="en-US" dirty="0"/>
          </a:p>
        </p:txBody>
      </p:sp>
      <p:pic>
        <p:nvPicPr>
          <p:cNvPr id="6" name="Picture 5" descr="Description: Standard_USAID_Identity_CMYK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75"/>
          <a:stretch/>
        </p:blipFill>
        <p:spPr bwMode="auto">
          <a:xfrm>
            <a:off x="247650" y="5943602"/>
            <a:ext cx="2046755" cy="711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733" y="5856924"/>
            <a:ext cx="1955402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jkumwenda\Pictures\IITA 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019" y="6055362"/>
            <a:ext cx="181610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kumwenda\Documents\WORK - ACE\11. RAB\FtF 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05" y="151328"/>
            <a:ext cx="531719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662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14300" y="0"/>
            <a:ext cx="7581899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Clr>
                <a:schemeClr val="lt2"/>
              </a:buClr>
              <a:buFont typeface="Trebuchet MS"/>
              <a:defRPr sz="4000" b="1" cap="small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>
              <a:defRPr sz="1800"/>
            </a:lvl2pPr>
            <a:lvl3pPr indent="0">
              <a:defRPr sz="1800"/>
            </a:lvl3pPr>
            <a:lvl4pPr indent="0">
              <a:defRPr sz="1800"/>
            </a:lvl4pPr>
            <a:lvl5pPr indent="0">
              <a:defRPr sz="1800"/>
            </a:lvl5pPr>
            <a:lvl6pPr indent="0">
              <a:defRPr sz="1800"/>
            </a:lvl6pPr>
            <a:lvl7pPr indent="0">
              <a:defRPr sz="1800"/>
            </a:lvl7pPr>
            <a:lvl8pPr indent="0">
              <a:defRPr sz="1800"/>
            </a:lvl8pPr>
            <a:lvl9pPr indent="0">
              <a:defRPr sz="1800"/>
            </a:lvl9pPr>
          </a:lstStyle>
          <a:p>
            <a:r>
              <a:rPr lang="en-US" dirty="0" smtClean="0"/>
              <a:t>Activities </a:t>
            </a:r>
            <a:r>
              <a:rPr lang="en-US" dirty="0"/>
              <a:t>for </a:t>
            </a:r>
            <a:r>
              <a:rPr lang="en-US" dirty="0" smtClean="0"/>
              <a:t>Growth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80134" y="856211"/>
            <a:ext cx="9722819" cy="538539"/>
            <a:chOff x="80134" y="856211"/>
            <a:chExt cx="9722819" cy="538539"/>
          </a:xfrm>
        </p:grpSpPr>
        <p:sp>
          <p:nvSpPr>
            <p:cNvPr id="6" name="TextBox 5"/>
            <p:cNvSpPr txBox="1"/>
            <p:nvPr/>
          </p:nvSpPr>
          <p:spPr>
            <a:xfrm>
              <a:off x="80134" y="871530"/>
              <a:ext cx="324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atin typeface="Trebuchet MS"/>
                  <a:cs typeface="Trebuchet MS"/>
                </a:rPr>
                <a:t>Clients</a:t>
              </a:r>
              <a:endParaRPr lang="en-US" sz="2800" b="1" dirty="0">
                <a:latin typeface="Trebuchet MS"/>
                <a:cs typeface="Trebuchet M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321544" y="861671"/>
              <a:ext cx="324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Services</a:t>
              </a:r>
              <a:endParaRPr lang="en-US" sz="28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62953" y="856211"/>
              <a:ext cx="324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Infrastructure</a:t>
              </a:r>
              <a:endParaRPr lang="en-US" sz="2800" b="1" dirty="0"/>
            </a:p>
          </p:txBody>
        </p:sp>
      </p:grpSp>
      <p:sp>
        <p:nvSpPr>
          <p:cNvPr id="10" name="Up Arrow Callout 9"/>
          <p:cNvSpPr/>
          <p:nvPr/>
        </p:nvSpPr>
        <p:spPr>
          <a:xfrm>
            <a:off x="156807" y="1628012"/>
            <a:ext cx="3059996" cy="4659631"/>
          </a:xfrm>
          <a:prstGeom prst="upArrow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da-DK" sz="1800" dirty="0">
                <a:solidFill>
                  <a:srgbClr val="231F20"/>
                </a:solidFill>
                <a:latin typeface="Trebuchet MS"/>
                <a:cs typeface="Trebuchet MS"/>
              </a:rPr>
              <a:t>Understanding 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client types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Client profiling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Capacity building, training &amp; marketing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Targeting the </a:t>
            </a:r>
            <a:r>
              <a:rPr lang="da-DK" sz="1800" dirty="0">
                <a:solidFill>
                  <a:srgbClr val="231F20"/>
                </a:solidFill>
                <a:latin typeface="Trebuchet MS"/>
                <a:cs typeface="Trebuchet MS"/>
              </a:rPr>
              <a:t>right client with 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the right service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Build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client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utilisation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and retention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</p:txBody>
      </p:sp>
      <p:sp>
        <p:nvSpPr>
          <p:cNvPr id="11" name="Up Arrow Callout 10"/>
          <p:cNvSpPr/>
          <p:nvPr/>
        </p:nvSpPr>
        <p:spPr>
          <a:xfrm>
            <a:off x="3396805" y="1628012"/>
            <a:ext cx="3059996" cy="4659631"/>
          </a:xfrm>
          <a:prstGeom prst="upArrow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en-US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Continue Provision of ACE Services &amp; </a:t>
            </a:r>
            <a:r>
              <a:rPr lang="en-US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Chithumba</a:t>
            </a:r>
            <a:endParaRPr lang="en-US" sz="1800" dirty="0" smtClean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en-US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Support </a:t>
            </a:r>
            <a:r>
              <a:rPr lang="en-US" sz="1800" dirty="0">
                <a:solidFill>
                  <a:srgbClr val="231F20"/>
                </a:solidFill>
                <a:latin typeface="Trebuchet MS"/>
                <a:cs typeface="Trebuchet MS"/>
              </a:rPr>
              <a:t>&amp; Develop tailored ACE services and work processes for commercial </a:t>
            </a:r>
            <a:r>
              <a:rPr lang="en-US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viability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Scale and develop the </a:t>
            </a:r>
            <a:r>
              <a:rPr lang="en-US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Chithumba</a:t>
            </a:r>
            <a:r>
              <a:rPr lang="en-US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Model</a:t>
            </a:r>
            <a:endParaRPr lang="en-US" sz="1800" dirty="0">
              <a:solidFill>
                <a:srgbClr val="231F20"/>
              </a:solidFill>
              <a:latin typeface="Trebuchet MS"/>
              <a:cs typeface="Trebuchet MS"/>
            </a:endParaRPr>
          </a:p>
        </p:txBody>
      </p:sp>
      <p:sp>
        <p:nvSpPr>
          <p:cNvPr id="12" name="Up Arrow Callout 11"/>
          <p:cNvSpPr/>
          <p:nvPr/>
        </p:nvSpPr>
        <p:spPr>
          <a:xfrm>
            <a:off x="6666003" y="1628012"/>
            <a:ext cx="3059996" cy="4659631"/>
          </a:xfrm>
          <a:prstGeom prst="upArrowCallou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1800" b="1" dirty="0">
                <a:solidFill>
                  <a:srgbClr val="231F20"/>
                </a:solidFill>
                <a:latin typeface="Trebuchet MS"/>
                <a:cs typeface="Trebuchet MS"/>
              </a:rPr>
              <a:t>Physical </a:t>
            </a:r>
            <a:r>
              <a:rPr lang="da-DK" sz="1800" b="1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Infrastructure</a:t>
            </a:r>
            <a:r>
              <a:rPr lang="da-DK" sz="1800" b="1" dirty="0" smtClean="0">
                <a:solidFill>
                  <a:srgbClr val="231F20"/>
                </a:solidFill>
                <a:latin typeface="Trebuchet MS"/>
                <a:cs typeface="Trebuchet MS"/>
              </a:rPr>
              <a:t>  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Warehouse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Management Company (</a:t>
            </a: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Collateral</a:t>
            </a: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Management Services)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r>
              <a:rPr lang="da-DK" sz="1800" b="1" dirty="0">
                <a:solidFill>
                  <a:srgbClr val="231F20"/>
                </a:solidFill>
                <a:latin typeface="Trebuchet MS"/>
                <a:cs typeface="Trebuchet MS"/>
              </a:rPr>
              <a:t>Soft </a:t>
            </a:r>
            <a:r>
              <a:rPr lang="da-DK" sz="1800" b="1" dirty="0" smtClean="0">
                <a:solidFill>
                  <a:srgbClr val="231F20"/>
                </a:solidFill>
                <a:latin typeface="Trebuchet MS"/>
                <a:cs typeface="Trebuchet MS"/>
              </a:rPr>
              <a:t>Infrastructure </a:t>
            </a:r>
            <a:endParaRPr lang="en-GB" sz="1800" b="1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WR Bill &amp; </a:t>
            </a:r>
            <a:r>
              <a:rPr lang="da-DK" sz="1800" dirty="0" err="1" smtClean="0">
                <a:solidFill>
                  <a:srgbClr val="231F20"/>
                </a:solidFill>
                <a:latin typeface="Trebuchet MS"/>
                <a:cs typeface="Trebuchet MS"/>
              </a:rPr>
              <a:t>Regulation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en-GB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Risk Mitigation Strategies for increased WR finance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Technology  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  <a:p>
            <a:r>
              <a:rPr lang="da-DK" sz="1800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endParaRPr lang="en-GB" sz="1800" dirty="0">
              <a:solidFill>
                <a:srgbClr val="231F20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1210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14300" y="0"/>
            <a:ext cx="7581899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4000" b="1" i="0" u="none" strike="noStrike" cap="small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 algn="l"/>
            <a:r>
              <a:rPr lang="en-US" dirty="0"/>
              <a:t>t</a:t>
            </a:r>
            <a:r>
              <a:rPr lang="en-US" dirty="0" smtClean="0"/>
              <a:t>he way forward</a:t>
            </a:r>
            <a:endParaRPr lang="en-US" dirty="0"/>
          </a:p>
        </p:txBody>
      </p:sp>
      <p:pic>
        <p:nvPicPr>
          <p:cNvPr id="6" name="Picture 5" descr="ACE certified maize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23" y="1221702"/>
            <a:ext cx="9598569" cy="479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06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armer Nivson Stock depositied 7.1Mt at the Nathenje warehouse this year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8004" y="1116281"/>
            <a:ext cx="5340795" cy="5288934"/>
          </a:xfrm>
          <a:prstGeom prst="flowChartPunchedCard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1" y="1116281"/>
            <a:ext cx="40794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1800" dirty="0" smtClean="0">
                <a:solidFill>
                  <a:schemeClr val="accent6"/>
                </a:solidFill>
              </a:rPr>
              <a:t>Introduction</a:t>
            </a: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chemeClr val="accent6"/>
                </a:solidFill>
              </a:rPr>
              <a:t>Planned Activities and </a:t>
            </a:r>
            <a:r>
              <a:rPr lang="en-US" sz="1800" dirty="0" smtClean="0">
                <a:solidFill>
                  <a:schemeClr val="accent6"/>
                </a:solidFill>
              </a:rPr>
              <a:t>Progress against Component 1: Advancing Value Chain Competitiveness </a:t>
            </a: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chemeClr val="accent6"/>
                </a:solidFill>
              </a:rPr>
              <a:t>Administration and Finance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chemeClr val="accent6"/>
                </a:solidFill>
              </a:rPr>
              <a:t>Challenges and way Forward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1800" dirty="0">
              <a:solidFill>
                <a:schemeClr val="accent6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chemeClr val="accent6"/>
                </a:solidFill>
              </a:rPr>
              <a:t>Plans for year </a:t>
            </a:r>
            <a:r>
              <a:rPr lang="en-US" sz="1800" dirty="0" smtClean="0">
                <a:solidFill>
                  <a:schemeClr val="accent6"/>
                </a:solidFill>
              </a:rPr>
              <a:t>two</a:t>
            </a:r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Presentation Structure</a:t>
            </a:r>
            <a:endParaRPr lang="en-US" sz="4000" cap="small" dirty="0"/>
          </a:p>
        </p:txBody>
      </p:sp>
      <p:sp>
        <p:nvSpPr>
          <p:cNvPr id="3" name="TextBox 2"/>
          <p:cNvSpPr txBox="1"/>
          <p:nvPr/>
        </p:nvSpPr>
        <p:spPr>
          <a:xfrm>
            <a:off x="4308004" y="5899528"/>
            <a:ext cx="5340795" cy="523220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Farmer </a:t>
            </a:r>
            <a:r>
              <a:rPr lang="en-US" b="1" dirty="0" err="1">
                <a:solidFill>
                  <a:srgbClr val="FFFFFF"/>
                </a:solidFill>
              </a:rPr>
              <a:t>Nivson</a:t>
            </a:r>
            <a:r>
              <a:rPr lang="en-US" b="1" dirty="0">
                <a:solidFill>
                  <a:srgbClr val="FFFFFF"/>
                </a:solidFill>
              </a:rPr>
              <a:t> Stock </a:t>
            </a:r>
            <a:r>
              <a:rPr lang="en-US" b="1" dirty="0" err="1">
                <a:solidFill>
                  <a:srgbClr val="FFFFFF"/>
                </a:solidFill>
              </a:rPr>
              <a:t>depositied</a:t>
            </a:r>
            <a:r>
              <a:rPr lang="en-US" b="1" dirty="0">
                <a:solidFill>
                  <a:srgbClr val="FFFFFF"/>
                </a:solidFill>
              </a:rPr>
              <a:t> 7.1Mt at the </a:t>
            </a:r>
            <a:r>
              <a:rPr lang="en-US" b="1" dirty="0" err="1">
                <a:solidFill>
                  <a:srgbClr val="FFFFFF"/>
                </a:solidFill>
              </a:rPr>
              <a:t>Nathenje</a:t>
            </a: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rgbClr val="FFFFFF"/>
                </a:solidFill>
              </a:rPr>
              <a:t>warehouse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695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116281"/>
            <a:ext cx="93725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Promote Product Aggregation and Collective Marketing </a:t>
            </a:r>
            <a:endParaRPr lang="en-US" sz="1800" b="1" dirty="0"/>
          </a:p>
          <a:p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1: </a:t>
            </a:r>
            <a:endParaRPr lang="en-US" sz="4000" cap="small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185269"/>
              </p:ext>
            </p:extLst>
          </p:nvPr>
        </p:nvGraphicFramePr>
        <p:xfrm>
          <a:off x="1790700" y="1790700"/>
          <a:ext cx="6324600" cy="462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r:id="rId4" imgW="6324600" imgH="4622800" progId="Word.Document.12">
                  <p:embed/>
                </p:oleObj>
              </mc:Choice>
              <mc:Fallback>
                <p:oleObj name="Document" r:id="rId4" imgW="6324600" imgH="4622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0700" y="1790700"/>
                        <a:ext cx="6324600" cy="462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1430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116281"/>
            <a:ext cx="935989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Facilitate Access to Market Information and Marketing Opportunities: Awareness </a:t>
            </a:r>
            <a:endParaRPr lang="en-US" sz="1800" b="1" dirty="0"/>
          </a:p>
          <a:p>
            <a:r>
              <a:rPr lang="en-US" sz="1800" b="1" dirty="0"/>
              <a:t>Raising and Training </a:t>
            </a:r>
            <a:endParaRPr lang="en-US" sz="1800" b="1" dirty="0"/>
          </a:p>
          <a:p>
            <a:r>
              <a:rPr lang="en-US" sz="18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2.1: </a:t>
            </a:r>
            <a:endParaRPr lang="en-US" sz="4000" cap="small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476824"/>
              </p:ext>
            </p:extLst>
          </p:nvPr>
        </p:nvGraphicFramePr>
        <p:xfrm>
          <a:off x="651000" y="1941513"/>
          <a:ext cx="8604000" cy="435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" r:id="rId4" imgW="6324600" imgH="3200400" progId="Word.Document.12">
                  <p:embed/>
                </p:oleObj>
              </mc:Choice>
              <mc:Fallback>
                <p:oleObj name="Document" r:id="rId4" imgW="6324600" imgH="3200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1000" y="1941513"/>
                        <a:ext cx="8604000" cy="435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026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4481"/>
            <a:ext cx="935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Facilitate Access to Market information and Marketing Opportunities: Strengthen and Promote Access to Market Information </a:t>
            </a:r>
            <a:endParaRPr lang="en-US" sz="1800" b="1" dirty="0"/>
          </a:p>
          <a:p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2.2: </a:t>
            </a:r>
            <a:endParaRPr lang="en-US" sz="4000" cap="small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214876"/>
              </p:ext>
            </p:extLst>
          </p:nvPr>
        </p:nvGraphicFramePr>
        <p:xfrm>
          <a:off x="1790700" y="1390650"/>
          <a:ext cx="6324600" cy="532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Document" r:id="rId4" imgW="6324600" imgH="5321300" progId="Word.Document.12">
                  <p:embed/>
                </p:oleObj>
              </mc:Choice>
              <mc:Fallback>
                <p:oleObj name="Document" r:id="rId4" imgW="6324600" imgH="5321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0700" y="1390650"/>
                        <a:ext cx="6324600" cy="532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408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684481"/>
            <a:ext cx="935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Facilitate Access to Market information and Marketing Opportunities: Strengthen and Promote Access to Market Information </a:t>
            </a:r>
            <a:endParaRPr lang="en-US" sz="1800" b="1" dirty="0"/>
          </a:p>
          <a:p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2.2: </a:t>
            </a:r>
            <a:endParaRPr lang="en-US" sz="4000" cap="small" dirty="0"/>
          </a:p>
        </p:txBody>
      </p:sp>
      <p:pic>
        <p:nvPicPr>
          <p:cNvPr id="6" name="Picture 5" descr="S:\Trade Facilitation\PRICE INSERTS\26 Apr 17\Prices 26 Apr 17 FINAL_0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" b="11058"/>
          <a:stretch/>
        </p:blipFill>
        <p:spPr bwMode="auto">
          <a:xfrm>
            <a:off x="228600" y="1295399"/>
            <a:ext cx="3657600" cy="5149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163" y="1295398"/>
            <a:ext cx="4603336" cy="514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874981"/>
            <a:ext cx="9372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Facilitate Access to Market information and Marketing Opportunities: Expand Market Opportunities and Facilitate Trade </a:t>
            </a:r>
            <a:endParaRPr lang="en-US" sz="1800" b="1" dirty="0"/>
          </a:p>
          <a:p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2.3: </a:t>
            </a:r>
            <a:endParaRPr lang="en-US" sz="4000" cap="small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208901"/>
              </p:ext>
            </p:extLst>
          </p:nvPr>
        </p:nvGraphicFramePr>
        <p:xfrm>
          <a:off x="650801" y="1701688"/>
          <a:ext cx="8604398" cy="5321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Document" r:id="rId4" imgW="6324600" imgH="3911600" progId="Word.Document.12">
                  <p:embed/>
                </p:oleObj>
              </mc:Choice>
              <mc:Fallback>
                <p:oleObj name="Document" r:id="rId4" imgW="6324600" imgH="3911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801" y="1701688"/>
                        <a:ext cx="8604398" cy="5321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6879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116281"/>
            <a:ext cx="93598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Link Farmers and other Value Chain Participants to Sources of Financing </a:t>
            </a:r>
            <a:endParaRPr lang="en-US" sz="1800" b="1" dirty="0"/>
          </a:p>
          <a:p>
            <a:r>
              <a:rPr lang="en-US" sz="2000" b="1" dirty="0">
                <a:solidFill>
                  <a:schemeClr val="accent6"/>
                </a:solidFill>
              </a:rPr>
              <a:t>	 </a:t>
            </a:r>
          </a:p>
          <a:p>
            <a:endParaRPr lang="en-US" sz="2000" b="1" dirty="0">
              <a:solidFill>
                <a:schemeClr val="accent6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accent6"/>
                </a:solidFill>
              </a:rPr>
              <a:t>	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14621" y="0"/>
            <a:ext cx="8515221" cy="669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1800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4000" cap="small" dirty="0" smtClean="0"/>
              <a:t>Activity 3: </a:t>
            </a:r>
            <a:endParaRPr lang="en-US" sz="4000" cap="small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905593"/>
              </p:ext>
            </p:extLst>
          </p:nvPr>
        </p:nvGraphicFramePr>
        <p:xfrm>
          <a:off x="661715" y="1846262"/>
          <a:ext cx="8582571" cy="239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Document" r:id="rId4" imgW="6324600" imgH="1765300" progId="Word.Document.12">
                  <p:embed/>
                </p:oleObj>
              </mc:Choice>
              <mc:Fallback>
                <p:oleObj name="Document" r:id="rId4" imgW="6324600" imgH="1765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715" y="1846262"/>
                        <a:ext cx="8582571" cy="2395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6650" y="4051300"/>
            <a:ext cx="4737100" cy="269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621" y="4051300"/>
            <a:ext cx="47498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55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4300" y="0"/>
            <a:ext cx="7581899" cy="669925"/>
          </a:xfrm>
        </p:spPr>
        <p:txBody>
          <a:bodyPr/>
          <a:lstStyle/>
          <a:p>
            <a:pPr algn="l"/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867400" y="863600"/>
            <a:ext cx="31495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/>
              <a:buChar char="•"/>
            </a:pPr>
            <a:endParaRPr lang="en-US" sz="1800" dirty="0" smtClean="0">
              <a:latin typeface="Trebuchet MS"/>
              <a:cs typeface="Trebuchet MS"/>
            </a:endParaRPr>
          </a:p>
        </p:txBody>
      </p:sp>
      <p:pic>
        <p:nvPicPr>
          <p:cNvPr id="6" name="Picture 5" descr="IMG_0617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424" b="-4616"/>
          <a:stretch/>
        </p:blipFill>
        <p:spPr>
          <a:xfrm>
            <a:off x="-355248" y="492125"/>
            <a:ext cx="5760863" cy="6035674"/>
          </a:xfrm>
          <a:prstGeom prst="ellipse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10200" y="863600"/>
            <a:ext cx="4495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Low </a:t>
            </a:r>
            <a:r>
              <a:rPr lang="en-US" sz="1800" dirty="0" smtClean="0">
                <a:solidFill>
                  <a:srgbClr val="231F20"/>
                </a:solidFill>
              </a:rPr>
              <a:t>price </a:t>
            </a:r>
            <a:r>
              <a:rPr lang="en-US" sz="1800" dirty="0">
                <a:solidFill>
                  <a:srgbClr val="231F20"/>
                </a:solidFill>
              </a:rPr>
              <a:t>for the commodities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Waiting for prices to pick up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Exploring foreign markets</a:t>
            </a:r>
          </a:p>
          <a:p>
            <a:pPr marL="800100" lvl="1" indent="-342900">
              <a:buFont typeface="Wingdings" pitchFamily="2" charset="2"/>
              <a:buChar char="§"/>
            </a:pPr>
            <a:endParaRPr lang="en-US" sz="1800" dirty="0">
              <a:solidFill>
                <a:srgbClr val="231F2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M</a:t>
            </a:r>
            <a:r>
              <a:rPr lang="en-US" sz="1800" dirty="0" smtClean="0">
                <a:solidFill>
                  <a:srgbClr val="231F20"/>
                </a:solidFill>
              </a:rPr>
              <a:t>ost </a:t>
            </a:r>
            <a:r>
              <a:rPr lang="en-US" sz="1800" dirty="0">
                <a:solidFill>
                  <a:srgbClr val="231F20"/>
                </a:solidFill>
              </a:rPr>
              <a:t>buyers wanted FCA and farmers are against this.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RMAs and partner field Officer to accompany the farmers</a:t>
            </a:r>
          </a:p>
          <a:p>
            <a:endParaRPr lang="en-US" sz="1800" dirty="0">
              <a:solidFill>
                <a:srgbClr val="231F2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Unrealistic price expectations from the farmers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Meetings with farmers to assist them to make decisions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1800" dirty="0">
              <a:solidFill>
                <a:srgbClr val="231F20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1800" dirty="0">
                <a:solidFill>
                  <a:srgbClr val="231F20"/>
                </a:solidFill>
              </a:rPr>
              <a:t>Side sales due to frustrations</a:t>
            </a:r>
          </a:p>
        </p:txBody>
      </p:sp>
    </p:spTree>
    <p:extLst>
      <p:ext uri="{BB962C8B-B14F-4D97-AF65-F5344CB8AC3E}">
        <p14:creationId xmlns:p14="http://schemas.microsoft.com/office/powerpoint/2010/main" val="1266944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VC template">
  <a:themeElements>
    <a:clrScheme name="RVC">
      <a:dk1>
        <a:srgbClr val="000000"/>
      </a:dk1>
      <a:lt1>
        <a:srgbClr val="FFFFFF"/>
      </a:lt1>
      <a:dk2>
        <a:srgbClr val="00A7E0"/>
      </a:dk2>
      <a:lt2>
        <a:srgbClr val="525254"/>
      </a:lt2>
      <a:accent1>
        <a:srgbClr val="77BD43"/>
      </a:accent1>
      <a:accent2>
        <a:srgbClr val="008345"/>
      </a:accent2>
      <a:accent3>
        <a:srgbClr val="F5A81C"/>
      </a:accent3>
      <a:accent4>
        <a:srgbClr val="76391A"/>
      </a:accent4>
      <a:accent5>
        <a:srgbClr val="007A53"/>
      </a:accent5>
      <a:accent6>
        <a:srgbClr val="231F20"/>
      </a:accent6>
      <a:hlink>
        <a:srgbClr val="F5A81C"/>
      </a:hlink>
      <a:folHlink>
        <a:srgbClr val="76391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4865</TotalTime>
  <Words>277</Words>
  <Application>Microsoft Macintosh PowerPoint</Application>
  <PresentationFormat>A4 Paper (210x297 mm)</PresentationFormat>
  <Paragraphs>79</Paragraphs>
  <Slides>11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RVC template</vt:lpstr>
      <vt:lpstr>Microsoft Word Document</vt:lpstr>
      <vt:lpstr>Presentation for IITA – BA Annual Review Meeting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of Finance 2016  Almanis Financial Inclusion Challenge</dc:title>
  <cp:lastModifiedBy>Abbie Chittock</cp:lastModifiedBy>
  <cp:revision>138</cp:revision>
  <dcterms:modified xsi:type="dcterms:W3CDTF">2017-06-29T12:26:33Z</dcterms:modified>
</cp:coreProperties>
</file>